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7" r:id="rId2"/>
    <p:sldId id="506" r:id="rId3"/>
    <p:sldId id="507" r:id="rId4"/>
    <p:sldId id="508" r:id="rId5"/>
    <p:sldId id="511" r:id="rId6"/>
    <p:sldId id="509" r:id="rId7"/>
    <p:sldId id="510" r:id="rId8"/>
    <p:sldId id="512" r:id="rId9"/>
    <p:sldId id="513" r:id="rId10"/>
    <p:sldId id="514" r:id="rId11"/>
    <p:sldId id="486" r:id="rId12"/>
    <p:sldId id="502" r:id="rId13"/>
    <p:sldId id="489" r:id="rId14"/>
    <p:sldId id="503" r:id="rId15"/>
    <p:sldId id="491" r:id="rId16"/>
    <p:sldId id="492" r:id="rId17"/>
    <p:sldId id="493" r:id="rId18"/>
    <p:sldId id="494" r:id="rId19"/>
    <p:sldId id="51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990000"/>
    <a:srgbClr val="003300"/>
    <a:srgbClr val="009900"/>
    <a:srgbClr val="CC00FF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6" autoAdjust="0"/>
    <p:restoredTop sz="92933" autoAdjust="0"/>
  </p:normalViewPr>
  <p:slideViewPr>
    <p:cSldViewPr>
      <p:cViewPr varScale="1">
        <p:scale>
          <a:sx n="83" d="100"/>
          <a:sy n="83" d="100"/>
        </p:scale>
        <p:origin x="124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A59184-1198-4BB9-B0B1-32C87F4BA4B1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7EB161-78BD-40BB-9A3A-B8DA0703C6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86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D19C66-9821-4721-8CFD-91BAA13D48CB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425873-4FFF-4C31-B116-2D9D523631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771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268901-3DDC-4A38-8755-804B72074B93}" type="slidenum">
              <a:rPr lang="ru-RU" altLang="ru-RU" sz="1200" smtClean="0"/>
              <a:pPr/>
              <a:t>14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49165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E8C9-AF18-4C76-8009-A934D84C2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88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AEF3A-C979-4CF8-9325-28CFD79308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43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2A50-E78C-4C44-B71A-5C605D34A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00E9-A7F8-4498-B41D-98DA81E480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15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AEB-D82D-49D7-A201-FC9FC6EB3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66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9683-6A90-41E2-A3C0-C729830391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11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A2BC-ECF1-491C-94B3-8ADC34783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03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8276-ABC7-428F-9A8C-D33E2BD953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4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36553-3519-4FF6-8AB9-FEFF93EFB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67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3227C-07D6-4661-8B59-CFAA1F671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60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9201-85C8-41B3-82FD-246BB66F6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20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50000">
              <a:srgbClr val="0070C0">
                <a:lumMod val="43000"/>
                <a:lumOff val="57000"/>
              </a:srgb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2CD3FF6-DA91-43EA-AA65-F99F97CF20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5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Excel1.xlsb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П\Дипломники\Диплом. ЗООТЕХНИЯ\Гридина Марина Алексеевна,  2010\фото ГПЗ Россия\DSC0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5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sz="240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КОРМЛЕНИЕ ДОЙНЫХ КОРОВ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88712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кг)</a:t>
            </a:r>
          </a:p>
        </p:txBody>
      </p:sp>
      <p:pic>
        <p:nvPicPr>
          <p:cNvPr id="5" name="Рисунок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1" y="1752600"/>
            <a:ext cx="8935390" cy="375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50825" y="5725120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3. Выбрать норму для животного согласно его продуктивности и физиологического состояния!</a:t>
            </a:r>
            <a:endParaRPr lang="ru-RU" altLang="ru-RU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23850" y="4005263"/>
            <a:ext cx="7993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4. </a:t>
            </a: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Распределяем норму 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ЭКЕ по кормам согласно структуры рациона!</a:t>
            </a:r>
            <a:endParaRPr lang="ru-RU" altLang="ru-RU" sz="1600" dirty="0">
              <a:solidFill>
                <a:srgbClr val="000099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95288" y="444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кг)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07950" y="4365625"/>
            <a:ext cx="89281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Структура: грубые корма -</a:t>
            </a:r>
            <a:r>
              <a:rPr lang="ru-RU" altLang="ru-RU" sz="1400" b="1" dirty="0">
                <a:solidFill>
                  <a:srgbClr val="000099"/>
                </a:solidFill>
              </a:rPr>
              <a:t> 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до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15 %; </a:t>
            </a:r>
            <a:r>
              <a:rPr lang="ru-RU" alt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сочные - до 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55</a:t>
            </a:r>
            <a:r>
              <a:rPr lang="ru-RU" altLang="ru-RU" sz="1400" dirty="0" smtClean="0"/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%; 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конц</a:t>
            </a:r>
            <a:r>
              <a:rPr lang="ru-RU" altLang="ru-RU" sz="1400" b="1" dirty="0">
                <a:solidFill>
                  <a:srgbClr val="000099"/>
                </a:solidFill>
              </a:rPr>
              <a:t>ентрированные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 - д</a:t>
            </a:r>
            <a:r>
              <a:rPr lang="ru-RU" altLang="ru-RU" sz="1400" b="1" dirty="0">
                <a:solidFill>
                  <a:srgbClr val="3333CC"/>
                </a:solidFill>
                <a:cs typeface="Times New Roman" pitchFamily="18" charset="0"/>
              </a:rPr>
              <a:t>о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30 %</a:t>
            </a:r>
          </a:p>
          <a:p>
            <a:pPr eaLnBrk="1" hangingPunct="1"/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а) Грубые корма: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100 % - 15,1 ЭКЕ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 15% - Х ЭКЕ Х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= 2,26 ЭКЕ</a:t>
            </a:r>
          </a:p>
          <a:p>
            <a:pPr eaLnBrk="1" hangingPunct="1"/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б) Сочные</a:t>
            </a:r>
            <a:r>
              <a:rPr lang="ru-RU" alt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100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% - 15,1 ЭКЕ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 55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% - 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Х ЭКЕ Х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= 8,3 ЭКЕ. 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Распределяем между сочными кормами: свекла кормовая (норма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0,5 - 1,0 кг 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на 1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кг молока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) </a:t>
            </a:r>
            <a:r>
              <a:rPr lang="ru-RU" alt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удой</a:t>
            </a:r>
            <a:r>
              <a:rPr lang="ru-RU" alt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22 кг х 0,5 кг =11 кг; 11 кг х 0,13 ЭКЕ (1кг свеклы) =1,43 ЭКЕ;</a:t>
            </a:r>
          </a:p>
          <a:p>
            <a:pPr eaLnBrk="1" hangingPunct="1"/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всего сочные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– 8,3 – 1,43 (свекла) = 6,87 ЭКЕ : 2 (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силос и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сенаж) = 3,44 ЭКЕ (силос) и 3,44 ЭКЕ – сенаж;</a:t>
            </a:r>
          </a:p>
          <a:p>
            <a:pPr eaLnBrk="1" hangingPunct="1"/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в) </a:t>
            </a:r>
            <a:r>
              <a:rPr lang="ru-RU" altLang="ru-RU" sz="1400" b="1" dirty="0" err="1">
                <a:solidFill>
                  <a:srgbClr val="000099"/>
                </a:solidFill>
                <a:cs typeface="Times New Roman" pitchFamily="18" charset="0"/>
              </a:rPr>
              <a:t>Концетрированные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 -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100 % - 15,1 ЭКЕ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 30 % - Х ЭКЕ Х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= 4,53 ЭКЕ / 3 корма = 1,51ЭКЕ на каждый корм</a:t>
            </a:r>
            <a:endParaRPr lang="ru-RU" altLang="ru-RU" sz="1400" b="1" dirty="0">
              <a:solidFill>
                <a:srgbClr val="000099"/>
              </a:solidFill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 Обязательно проверить сумму ЭКЕ - отклонение от нормы 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±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 5%, 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по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всем остальным показателям 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±</a:t>
            </a:r>
            <a:r>
              <a:rPr lang="ru-RU" altLang="ru-RU" sz="14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5-7 %.</a:t>
            </a:r>
            <a:endParaRPr lang="ru-RU" altLang="ru-RU" sz="1400" b="1" dirty="0">
              <a:solidFill>
                <a:srgbClr val="FF0000"/>
              </a:solidFill>
            </a:endParaRPr>
          </a:p>
        </p:txBody>
      </p:sp>
      <p:sp>
        <p:nvSpPr>
          <p:cNvPr id="13317" name="Правая фигурная скобка 4"/>
          <p:cNvSpPr>
            <a:spLocks/>
          </p:cNvSpPr>
          <p:nvPr/>
        </p:nvSpPr>
        <p:spPr bwMode="auto">
          <a:xfrm>
            <a:off x="2987675" y="4633913"/>
            <a:ext cx="44450" cy="450850"/>
          </a:xfrm>
          <a:prstGeom prst="rightBrace">
            <a:avLst>
              <a:gd name="adj1" fmla="val 859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/>
          </a:p>
        </p:txBody>
      </p:sp>
      <p:sp>
        <p:nvSpPr>
          <p:cNvPr id="13318" name="Правая фигурная скобка 4"/>
          <p:cNvSpPr>
            <a:spLocks/>
          </p:cNvSpPr>
          <p:nvPr/>
        </p:nvSpPr>
        <p:spPr bwMode="auto">
          <a:xfrm>
            <a:off x="3563938" y="5876925"/>
            <a:ext cx="44450" cy="450850"/>
          </a:xfrm>
          <a:prstGeom prst="rightBrace">
            <a:avLst>
              <a:gd name="adj1" fmla="val 859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/>
          </a:p>
        </p:txBody>
      </p:sp>
      <p:sp>
        <p:nvSpPr>
          <p:cNvPr id="13319" name="Правая фигурная скобка 4"/>
          <p:cNvSpPr>
            <a:spLocks/>
          </p:cNvSpPr>
          <p:nvPr/>
        </p:nvSpPr>
        <p:spPr bwMode="auto">
          <a:xfrm>
            <a:off x="3059113" y="5065713"/>
            <a:ext cx="44450" cy="450850"/>
          </a:xfrm>
          <a:prstGeom prst="rightBrace">
            <a:avLst>
              <a:gd name="adj1" fmla="val 859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/>
          </a:p>
        </p:txBody>
      </p:sp>
      <p:graphicFrame>
        <p:nvGraphicFramePr>
          <p:cNvPr id="13320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282441"/>
              </p:ext>
            </p:extLst>
          </p:nvPr>
        </p:nvGraphicFramePr>
        <p:xfrm>
          <a:off x="495300" y="628650"/>
          <a:ext cx="81534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Лист" r:id="rId3" imgW="8153423" imgH="3076650" progId="Excel.Sheet.12">
                  <p:embed/>
                </p:oleObj>
              </mc:Choice>
              <mc:Fallback>
                <p:oleObj name="Лист" r:id="rId3" imgW="8153423" imgH="3076650" progId="Excel.Shee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628650"/>
                        <a:ext cx="815340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50825" y="3238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кг)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360363" y="4221163"/>
            <a:ext cx="838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5. Рассчитываем сколько кг корма содержится в рассчитанных нами ЭКЕ</a:t>
            </a: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а. Сено разнотравное: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сена -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0,68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ЭКЕ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сена -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2,26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ЭКЕ Х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3,33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кг;</a:t>
            </a: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б. Сочные корма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аналогичный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расчет по другим кормам.</a:t>
            </a: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Соль поваренная согласно нормы –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98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г</a:t>
            </a:r>
            <a:endParaRPr lang="ru-RU" altLang="ru-RU" sz="1400" dirty="0">
              <a:solidFill>
                <a:srgbClr val="003300"/>
              </a:solidFill>
            </a:endParaRPr>
          </a:p>
        </p:txBody>
      </p:sp>
      <p:sp>
        <p:nvSpPr>
          <p:cNvPr id="14341" name="Правая фигурная скобка 4"/>
          <p:cNvSpPr>
            <a:spLocks/>
          </p:cNvSpPr>
          <p:nvPr/>
        </p:nvSpPr>
        <p:spPr bwMode="auto">
          <a:xfrm>
            <a:off x="4518025" y="4508500"/>
            <a:ext cx="71438" cy="469900"/>
          </a:xfrm>
          <a:prstGeom prst="rightBrace">
            <a:avLst>
              <a:gd name="adj1" fmla="val 8405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14342" name="Объект 3"/>
          <p:cNvGraphicFramePr>
            <a:graphicFrameLocks noChangeAspect="1"/>
          </p:cNvGraphicFramePr>
          <p:nvPr/>
        </p:nvGraphicFramePr>
        <p:xfrm>
          <a:off x="595313" y="1073150"/>
          <a:ext cx="81534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Лист" r:id="rId3" imgW="8153423" imgH="3076650" progId="Excel.Sheet.12">
                  <p:embed/>
                </p:oleObj>
              </mc:Choice>
              <mc:Fallback>
                <p:oleObj name="Лист" r:id="rId3" imgW="8153423" imgH="3076650" progId="Excel.Shee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073150"/>
                        <a:ext cx="815340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50825" y="3238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кг)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07950" y="4076700"/>
            <a:ext cx="90360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6. Находим сколько содержится питательных веществ в рассчитанном количестве корма</a:t>
            </a:r>
          </a:p>
          <a:p>
            <a:pPr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а. Сено разнотравное: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сена -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0,868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кг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СВ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3,33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сена -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кг СВ Х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(3,33 * 0,868)/1,0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2,9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кг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</a:t>
            </a:r>
            <a:endParaRPr lang="ru-RU" altLang="ru-RU" sz="1400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б. В первую очередь рассчитываем </a:t>
            </a:r>
            <a:r>
              <a:rPr lang="ru-RU" altLang="ru-RU" sz="1400" b="1" dirty="0" err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переваримый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протеин и сахар, затем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аналогично все </a:t>
            </a:r>
            <a:endParaRPr lang="ru-RU" altLang="ru-RU" sz="1400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остальные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показатели по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всем нижеприведенным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кормам!</a:t>
            </a:r>
          </a:p>
          <a:p>
            <a:pPr eaLnBrk="1" hangingPunct="1"/>
            <a:endParaRPr lang="ru-RU" altLang="ru-RU" sz="1400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5" name="Правая фигурная скобка 4"/>
          <p:cNvSpPr>
            <a:spLocks/>
          </p:cNvSpPr>
          <p:nvPr/>
        </p:nvSpPr>
        <p:spPr bwMode="auto">
          <a:xfrm>
            <a:off x="4706938" y="4641850"/>
            <a:ext cx="71437" cy="388938"/>
          </a:xfrm>
          <a:prstGeom prst="rightBrace">
            <a:avLst>
              <a:gd name="adj1" fmla="val 8368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/>
          </a:p>
        </p:txBody>
      </p:sp>
      <p:graphicFrame>
        <p:nvGraphicFramePr>
          <p:cNvPr id="1536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36287"/>
              </p:ext>
            </p:extLst>
          </p:nvPr>
        </p:nvGraphicFramePr>
        <p:xfrm>
          <a:off x="465138" y="981075"/>
          <a:ext cx="838993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Лист" r:id="rId3" imgW="8389681" imgH="3124224" progId="Excel.Sheet.12">
                  <p:embed/>
                </p:oleObj>
              </mc:Choice>
              <mc:Fallback>
                <p:oleObj name="Лист" r:id="rId3" imgW="8389681" imgH="3124224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981075"/>
                        <a:ext cx="8389937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кг)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07950" y="4005263"/>
            <a:ext cx="90360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7. Балансируем рацион по </a:t>
            </a:r>
            <a:r>
              <a:rPr lang="ru-RU" altLang="ru-RU" sz="1600" b="1" u="sng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переваримому протеину и сахару!!!</a:t>
            </a:r>
          </a:p>
          <a:p>
            <a:pPr eaLnBrk="1" hangingPunct="1"/>
            <a:r>
              <a:rPr lang="ru-RU" altLang="ru-RU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Переваримый протеин: </a:t>
            </a:r>
            <a:r>
              <a:rPr lang="ru-RU" altLang="ru-RU" sz="1400" b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снижаем в рационе количество жмыха подсолнечного и увеличиваем количество дерти кукурузной.</a:t>
            </a:r>
          </a:p>
          <a:p>
            <a:pPr eaLnBrk="1" hangingPunct="1"/>
            <a:r>
              <a:rPr lang="ru-RU" altLang="ru-RU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Сахар:</a:t>
            </a:r>
            <a:r>
              <a:rPr lang="ru-RU" altLang="ru-RU" sz="1400" b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снижаем в рационе количество свеклы кормовой на 1,0 кг.</a:t>
            </a:r>
            <a:endParaRPr lang="ru-RU" altLang="ru-RU" sz="1400" b="1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6390" name="Объект 1"/>
          <p:cNvGraphicFramePr>
            <a:graphicFrameLocks noChangeAspect="1"/>
          </p:cNvGraphicFramePr>
          <p:nvPr/>
        </p:nvGraphicFramePr>
        <p:xfrm>
          <a:off x="350838" y="836613"/>
          <a:ext cx="81534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Лист" r:id="rId4" imgW="8153423" imgH="3057480" progId="Excel.Sheet.12">
                  <p:embed/>
                </p:oleObj>
              </mc:Choice>
              <mc:Fallback>
                <p:oleObj name="Лист" r:id="rId4" imgW="8153423" imgH="3057480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836613"/>
                        <a:ext cx="81534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кг)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07950" y="3933825"/>
            <a:ext cx="903605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8. Балансируем рацион по </a:t>
            </a:r>
            <a:r>
              <a:rPr lang="ru-RU" altLang="ru-RU" sz="16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фосфору!!!</a:t>
            </a: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При избытке кальция и недостатке фосфора пользуются формулой расчета фосфора:</a:t>
            </a:r>
          </a:p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Р </a:t>
            </a:r>
            <a:r>
              <a:rPr lang="ru-RU" altLang="ru-RU" sz="1400" b="1" baseline="-25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факт.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= Р </a:t>
            </a:r>
            <a:r>
              <a:rPr lang="ru-RU" altLang="ru-RU" sz="1400" b="1" baseline="-25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норма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/</a:t>
            </a:r>
            <a:r>
              <a:rPr lang="ru-RU" altLang="ru-RU" sz="1400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Са</a:t>
            </a:r>
            <a:r>
              <a:rPr lang="ru-RU" altLang="ru-RU" sz="1400" b="1" baseline="-250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норма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* </a:t>
            </a:r>
            <a:r>
              <a:rPr lang="ru-RU" altLang="ru-RU" sz="1400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Са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baseline="-25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факт.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=81/112*127,2 = 92 г</a:t>
            </a:r>
            <a:endParaRPr lang="ru-RU" altLang="ru-RU" sz="1400" b="1" baseline="-250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Дефицит фосфора составил –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48,2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г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Учебник «Кормление с.-х. животных» (В.И. </a:t>
            </a:r>
            <a:r>
              <a:rPr lang="ru-RU" altLang="ru-RU" sz="1400" b="1" dirty="0" err="1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Трухачев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и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др.)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приложение 4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Вводим в рацион минеральный корм, содержащий кальций – </a:t>
            </a:r>
            <a:r>
              <a:rPr lang="ru-RU" altLang="ru-RU" sz="1400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динатрийфосфат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кормовой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 г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ДНФК содержится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20,0 г </a:t>
            </a:r>
            <a:r>
              <a:rPr lang="ru-RU" altLang="ru-RU" sz="14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фосфора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</a:t>
            </a:r>
            <a:endParaRPr lang="ru-RU" altLang="ru-RU" sz="1400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Составляем пропорцию: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г –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20,0 г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Р 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			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г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48,2 г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Р</a:t>
            </a:r>
          </a:p>
          <a:p>
            <a:pPr algn="ctr" eaLnBrk="1" hangingPunct="1"/>
            <a:endParaRPr lang="ru-RU" altLang="ru-RU" sz="1400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Х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48,2*100/20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241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г</a:t>
            </a:r>
          </a:p>
        </p:txBody>
      </p:sp>
      <p:graphicFrame>
        <p:nvGraphicFramePr>
          <p:cNvPr id="17414" name="Объект 1"/>
          <p:cNvGraphicFramePr>
            <a:graphicFrameLocks noChangeAspect="1"/>
          </p:cNvGraphicFramePr>
          <p:nvPr/>
        </p:nvGraphicFramePr>
        <p:xfrm>
          <a:off x="549275" y="765175"/>
          <a:ext cx="81534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Лист" r:id="rId3" imgW="8153423" imgH="3057480" progId="Excel.Sheet.12">
                  <p:embed/>
                </p:oleObj>
              </mc:Choice>
              <mc:Fallback>
                <p:oleObj name="Лист" r:id="rId3" imgW="8153423" imgH="3057480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765175"/>
                        <a:ext cx="81534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кг)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07950" y="4076700"/>
            <a:ext cx="903605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9. Балансируем рацион по </a:t>
            </a:r>
            <a:r>
              <a:rPr lang="ru-RU" altLang="ru-RU" sz="16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кобальту!!!</a:t>
            </a: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Дефицит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кобальта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составил –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6,8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мг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Учебник «Кормление с.-х. животных» (В.И. </a:t>
            </a:r>
            <a:r>
              <a:rPr lang="ru-RU" altLang="ru-RU" sz="1400" b="1" dirty="0" err="1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Трухачев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и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др.)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приложение 5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Вводим в рацион минеральную подкормку, содержащую </a:t>
            </a:r>
            <a:r>
              <a:rPr lang="ru-RU" altLang="ru-RU" sz="14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кобальт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Кобальт </a:t>
            </a:r>
            <a:r>
              <a:rPr lang="ru-RU" altLang="ru-RU" sz="14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сернокисл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., </a:t>
            </a:r>
            <a:r>
              <a:rPr lang="ru-RU" alt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мг.</a:t>
            </a:r>
            <a:endParaRPr lang="ru-RU" altLang="ru-RU" sz="14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endParaRPr lang="ru-RU" altLang="ru-RU" sz="1400" b="1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Расчет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: переводим микроэлемент Со в соль –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6,06 мг*4,831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(коэффициент перевода в соль)=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33 мг</a:t>
            </a:r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8437" name="Объект 3"/>
          <p:cNvGraphicFramePr>
            <a:graphicFrameLocks noChangeAspect="1"/>
          </p:cNvGraphicFramePr>
          <p:nvPr/>
        </p:nvGraphicFramePr>
        <p:xfrm>
          <a:off x="430213" y="876300"/>
          <a:ext cx="81534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Лист" r:id="rId3" imgW="8153423" imgH="3057480" progId="Excel.Sheet.12">
                  <p:embed/>
                </p:oleObj>
              </mc:Choice>
              <mc:Fallback>
                <p:oleObj name="Лист" r:id="rId3" imgW="8153423" imgH="3057480" progId="Excel.Shee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876300"/>
                        <a:ext cx="81534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кг)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07950" y="4076700"/>
            <a:ext cx="89281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10. Балансируем рацион по </a:t>
            </a:r>
            <a:r>
              <a:rPr lang="ru-RU" altLang="ru-RU" sz="16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каротину!!!</a:t>
            </a:r>
          </a:p>
          <a:p>
            <a:pPr eaLnBrk="1" hangingPunct="1"/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Дефицит </a:t>
            </a:r>
            <a:r>
              <a:rPr lang="ru-RU" altLang="ru-RU" sz="14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каротина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составил –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321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мг каротин,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под действием ультрафиолетовых лучей он разрушается, поэтому берем с запасом (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на 100 мг больше нормы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321 мг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Вводим в рацион </a:t>
            </a:r>
            <a:r>
              <a:rPr lang="ru-RU" altLang="ru-RU" sz="1400" b="1" dirty="0" err="1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каротинсодержащую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добавку – </a:t>
            </a:r>
            <a:r>
              <a:rPr lang="ru-RU" altLang="ru-RU" sz="1400" b="1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Бетацинол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Расчет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: в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 мл </a:t>
            </a:r>
            <a:r>
              <a:rPr lang="ru-RU" altLang="ru-RU" sz="1400" b="1" dirty="0" err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Бетацинола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2000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мг 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каротина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	Х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мл </a:t>
            </a:r>
            <a:r>
              <a:rPr lang="ru-RU" altLang="ru-RU" sz="1400" b="1" dirty="0" err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Бетацинола</a:t>
            </a:r>
            <a:r>
              <a:rPr lang="ru-RU" alt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321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мг </a:t>
            </a:r>
            <a:r>
              <a:rPr lang="ru-RU" alt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каротина</a:t>
            </a:r>
          </a:p>
          <a:p>
            <a:pPr eaLnBrk="1" hangingPunct="1"/>
            <a:endParaRPr lang="ru-RU" altLang="ru-RU" sz="1400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Х=321*100/2000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= 16 мл</a:t>
            </a:r>
          </a:p>
        </p:txBody>
      </p:sp>
      <p:graphicFrame>
        <p:nvGraphicFramePr>
          <p:cNvPr id="19462" name="Объект 1"/>
          <p:cNvGraphicFramePr>
            <a:graphicFrameLocks noChangeAspect="1"/>
          </p:cNvGraphicFramePr>
          <p:nvPr/>
        </p:nvGraphicFramePr>
        <p:xfrm>
          <a:off x="495300" y="836613"/>
          <a:ext cx="81534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Лист" r:id="rId3" imgW="8153423" imgH="3057480" progId="Excel.Sheet.12">
                  <p:embed/>
                </p:oleObj>
              </mc:Choice>
              <mc:Fallback>
                <p:oleObj name="Лист" r:id="rId3" imgW="8153423" imgH="3057480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836613"/>
                        <a:ext cx="81534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50825" y="44450"/>
            <a:ext cx="8353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altLang="ru-RU" sz="1600" dirty="0">
                <a:solidFill>
                  <a:srgbClr val="990000"/>
                </a:solidFill>
              </a:rPr>
              <a:t>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дойной коровы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altLang="ru-RU" sz="1600" dirty="0">
                <a:solidFill>
                  <a:srgbClr val="990000"/>
                </a:solidFill>
              </a:rPr>
              <a:t>)</a:t>
            </a:r>
          </a:p>
        </p:txBody>
      </p:sp>
      <p:graphicFrame>
        <p:nvGraphicFramePr>
          <p:cNvPr id="2048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466063"/>
              </p:ext>
            </p:extLst>
          </p:nvPr>
        </p:nvGraphicFramePr>
        <p:xfrm>
          <a:off x="323850" y="765175"/>
          <a:ext cx="8864600" cy="549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Лист" r:id="rId3" imgW="8389681" imgH="5204520" progId="Excel.Sheet.12">
                  <p:embed/>
                </p:oleObj>
              </mc:Choice>
              <mc:Fallback>
                <p:oleObj name="Лист" r:id="rId3" imgW="8389681" imgH="5204520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864600" cy="549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11. Анализ рациона</a:t>
            </a:r>
            <a:r>
              <a:rPr lang="ru-RU" altLang="ru-RU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72400" cy="4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Font typeface="+mj-lt"/>
              <a:buAutoNum type="arabicPeriod"/>
            </a:pP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Структура рациона: </a:t>
            </a:r>
          </a:p>
          <a:p>
            <a:pPr lvl="1" eaLnBrk="1" hangingPunct="1"/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грубые </a:t>
            </a:r>
            <a:r>
              <a:rPr lang="ru-RU" altLang="ru-RU" sz="1050" b="1" dirty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корма – 14,9 % (сено </a:t>
            </a:r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2,26/15,1*100)</a:t>
            </a:r>
          </a:p>
          <a:p>
            <a:pPr lvl="1" eaLnBrk="1" hangingPunct="1"/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сочные </a:t>
            </a:r>
            <a:r>
              <a:rPr lang="ru-RU" altLang="ru-RU" sz="1050" b="1" dirty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корма – 53,9 % (</a:t>
            </a:r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силос + </a:t>
            </a:r>
            <a:r>
              <a:rPr lang="ru-RU" altLang="ru-RU" sz="1050" b="1" dirty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сенаж – (3,44+3,44+1,3)/15,1*100</a:t>
            </a:r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))</a:t>
            </a:r>
          </a:p>
          <a:p>
            <a:pPr lvl="1" eaLnBrk="1" hangingPunct="1"/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концентрированные </a:t>
            </a:r>
            <a:r>
              <a:rPr lang="ru-RU" altLang="ru-RU" sz="1050" b="1" dirty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корма - </a:t>
            </a:r>
            <a:r>
              <a:rPr lang="ru-RU" altLang="ru-RU" sz="1050" b="1" dirty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31,2 % (</a:t>
            </a:r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дерти + жмых </a:t>
            </a:r>
            <a:r>
              <a:rPr lang="ru-RU" altLang="ru-RU" sz="1050" b="1" dirty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– ( 1,51+2,34+0,89)/15,1*100</a:t>
            </a:r>
            <a:r>
              <a:rPr lang="ru-RU" altLang="ru-RU" sz="1050" b="1" dirty="0" smtClean="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));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Сахаропротеиновое 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отношение – 0,83 (1139/1366);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Отношение </a:t>
            </a:r>
            <a:r>
              <a:rPr lang="ru-RU" altLang="ru-RU" sz="16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Са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к Р – 1,38 (127,2/92,0);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Количество 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сырой клетчатки в СВ рациона – </a:t>
            </a: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23,3% (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3631/1000/15,5*100);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Количество </a:t>
            </a:r>
            <a:r>
              <a:rPr lang="ru-RU" altLang="ru-RU" sz="16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переваримого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протеина в расчете на 1 ЭКЕ – 90,1 г (1366/15,2)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 кг СВ рациона содержится: </a:t>
            </a: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	ОЭ - 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9,8 МДж (151,7/15,5)</a:t>
            </a:r>
          </a:p>
          <a:p>
            <a:pPr marL="0" indent="0" eaLnBrk="1" hangingPunct="1">
              <a:buNone/>
            </a:pP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				ЭКЕ 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0,98 (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15,2/15,5) </a:t>
            </a:r>
          </a:p>
          <a:p>
            <a:pPr marL="0" indent="0" eaLnBrk="1" hangingPunct="1">
              <a:buNone/>
            </a:pPr>
            <a:endParaRPr lang="ru-RU" altLang="ru-RU" sz="16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altLang="ru-RU" sz="16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Вывод: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на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зимний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период для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дойной коровы сбалансирован по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всем питательным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веществам</a:t>
            </a:r>
            <a:endParaRPr lang="ru-RU" altLang="ru-RU" sz="16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6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719435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FF3300"/>
              </a:buClr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u="sng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ЦЕЛЬ </a:t>
            </a:r>
            <a:r>
              <a:rPr lang="ru-RU" sz="1800" b="1" u="sng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ЗАНЯТИЯ</a:t>
            </a:r>
            <a:r>
              <a:rPr lang="ru-RU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-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ОСВОИТЬ МЕТОДИКУ СОСТАВЛЕНИЯ И АНАЛИЗА КОРМОВЫХ РАЦИОНОВ ДЛЯ ДОЙНЫХ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КОРОВ В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СУХОСТОЙНЫЙ ПЕРИОД</a:t>
            </a:r>
            <a:endParaRPr lang="ru-RU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881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Задание 1.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Определите норму и составьте рацион для дойной коровы на зимний период:</a:t>
            </a:r>
          </a:p>
          <a:p>
            <a:pPr marL="360000" eaLnBrk="1" hangingPunct="1"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живая масса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коровы – </a:t>
            </a:r>
            <a:r>
              <a:rPr lang="ru-RU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500 </a:t>
            </a: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кг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</a:p>
          <a:p>
            <a:pPr marL="360000" eaLnBrk="1" hangingPunct="1"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суточный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удой – </a:t>
            </a: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22 кг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</a:p>
          <a:p>
            <a:pPr marL="360000" eaLnBrk="1" hangingPunct="1"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упитанность средняя.</a:t>
            </a:r>
          </a:p>
          <a:p>
            <a:pPr marL="0" indent="0" eaLnBrk="1" hangingPunct="1">
              <a:buNone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рацион включите корма по Вашему усмотрению. В кормах рациона учтите наличие сухого вещества, ЭКЕ, обменной энергии, </a:t>
            </a:r>
            <a:r>
              <a:rPr lang="ru-RU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переваримого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протеина, сахара, сырой клетчатки, кальция, фосфора, поваренной соли, кобальта, каротина.</a:t>
            </a:r>
          </a:p>
          <a:p>
            <a:pPr marL="0" indent="0" eaLnBrk="1" hangingPunct="1">
              <a:buNone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Анализ рациона проведите по следующим показателям: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 рациона.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Отношение кальция к фосфору.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Сахаропротеиновое отношение.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Содержание клетчатки в % к сухому веществу.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Количество протеина, приходящееся на 1 ЭКЕ.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Количество ЭКЕ в 1 кг сухого вещества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Количество ОЭ в 1 кг сухого вещества</a:t>
            </a:r>
          </a:p>
          <a:p>
            <a:pPr marL="0" indent="0" eaLnBrk="1" hangingPunct="1">
              <a:buNone/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Вывод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 сбалансированности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рацион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для дойной коровы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ru-RU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ЭКЕ</a:t>
            </a:r>
            <a:r>
              <a:rPr lang="ru-RU" b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требуется</a:t>
            </a:r>
            <a:endParaRPr lang="ru-RU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1628800"/>
            <a:ext cx="77724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 – 		д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75-85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г 	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удое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&lt;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3000 кг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до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86-100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 	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удое 3000-5000 кг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до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100-105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 	при удое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5000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кг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ЛИЗ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до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6-7,5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 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до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3 - 3,5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– 		до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6 -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6,5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г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 –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		до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4,5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Кар –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		до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38-45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мг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NaCI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		до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6 -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6,5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г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СЖ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до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 –35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25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СВ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(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</a:t>
            </a:r>
            <a:r>
              <a:rPr 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низкопродуктивных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СВ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(при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средней продуктивности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14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СВ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	(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высокой продуктивности)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0,8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1,3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Сах+крах</a:t>
            </a:r>
            <a:r>
              <a:rPr lang="ru-RU" sz="2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/ПП </a:t>
            </a:r>
            <a:r>
              <a:rPr lang="ru-RU" sz="21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1,7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–2,3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/Р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	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1,5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2 :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8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КОРМА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72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 eaLnBrk="1" hangingPunct="1">
              <a:spcBef>
                <a:spcPct val="50000"/>
              </a:spcBef>
              <a:buClr>
                <a:srgbClr val="3333CC"/>
              </a:buClr>
              <a:buNone/>
              <a:defRPr/>
            </a:pPr>
            <a:r>
              <a:rPr lang="ru-RU" sz="1800" b="1" dirty="0" smtClean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НАИЛУЧШИ</a:t>
            </a:r>
            <a:r>
              <a:rPr lang="ru-RU" sz="1800" b="1" dirty="0" smtClean="0">
                <a:solidFill>
                  <a:srgbClr val="3333CC"/>
                </a:solidFill>
                <a:latin typeface="Arial" charset="0"/>
              </a:rPr>
              <a:t>Е</a:t>
            </a:r>
            <a:r>
              <a:rPr lang="ru-RU" sz="1800" b="1" dirty="0" smtClean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КОРМА 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для дойных коров–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злаково-бобовое и разнотравное сено, сенаж, силос, корнеплоды, комбикорм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buClr>
                <a:srgbClr val="3333CC"/>
              </a:buClr>
              <a:buNone/>
              <a:defRPr/>
            </a:pPr>
            <a:r>
              <a:rPr lang="ru-RU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Сено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источник Э, П, углеводов, минеральных </a:t>
            </a:r>
            <a:r>
              <a:rPr lang="ru-RU" sz="18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в-в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и витаминов. Частично 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30-20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%)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сено может быть </a:t>
            </a:r>
            <a:r>
              <a:rPr lang="ru-RU" sz="1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заменено соломой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яровых культур ( ячменная, овсяная…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2 – 3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кг).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Всего сена рекомендуется давать до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5 - 6 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кг </a:t>
            </a:r>
          </a:p>
          <a:p>
            <a:pPr marL="0" indent="0" eaLnBrk="1" hangingPunct="1">
              <a:spcBef>
                <a:spcPct val="50000"/>
              </a:spcBef>
              <a:buClr>
                <a:srgbClr val="3333CC"/>
              </a:buClr>
              <a:buNone/>
              <a:defRPr/>
            </a:pPr>
            <a:r>
              <a:rPr lang="ru-RU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Сенаж бобово-злаковый</a:t>
            </a:r>
            <a:r>
              <a:rPr lang="ru-RU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хороши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</a:rPr>
              <a:t>й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источник ПВ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</a:rPr>
              <a:t>,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можно использовать в значительном количестве взамен грубых и сочных кормов. Уровень сенажа в рационах можно доводить до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8 - 15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кг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buClr>
                <a:srgbClr val="3333CC"/>
              </a:buClr>
              <a:buNone/>
              <a:defRPr/>
            </a:pPr>
            <a:r>
              <a:rPr lang="ru-RU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Силос из злаковых 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трав</a:t>
            </a:r>
            <a:r>
              <a:rPr lang="ru-RU" sz="1800" b="1" dirty="0" smtClean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количестве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16-30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кг</a:t>
            </a:r>
          </a:p>
          <a:p>
            <a:pPr marL="0" indent="0" eaLnBrk="1" hangingPunct="1">
              <a:spcBef>
                <a:spcPct val="50000"/>
              </a:spcBef>
              <a:buClr>
                <a:srgbClr val="3333CC"/>
              </a:buClr>
              <a:buNone/>
              <a:defRPr/>
            </a:pP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Свекла кормовая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морковь, турнепс </a:t>
            </a:r>
            <a:r>
              <a:rPr lang="ru-RU" sz="18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0,6 – </a:t>
            </a:r>
            <a:r>
              <a:rPr lang="ru-RU" sz="1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1,0 кг в расчете на 1 кг молока</a:t>
            </a:r>
            <a:endParaRPr lang="ru-RU" sz="18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 РАЦИОНА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72400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3200" b="1" dirty="0" smtClean="0">
                <a:solidFill>
                  <a:srgbClr val="000099"/>
                </a:solidFill>
              </a:rPr>
              <a:t>На</a:t>
            </a:r>
            <a:r>
              <a:rPr lang="ru-RU" sz="3200" b="1" dirty="0" smtClean="0">
                <a:solidFill>
                  <a:srgbClr val="3333CC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зимний</a:t>
            </a:r>
            <a:r>
              <a:rPr lang="ru-RU" sz="3200" b="1" dirty="0">
                <a:solidFill>
                  <a:srgbClr val="800000"/>
                </a:solidFill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</a:rPr>
              <a:t>период</a:t>
            </a:r>
          </a:p>
          <a:p>
            <a:pPr marL="0" indent="0" eaLnBrk="1" hangingPunct="1"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грубые </a:t>
            </a:r>
            <a:r>
              <a:rPr 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корма д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15 -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25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 %</a:t>
            </a:r>
            <a:endParaRPr lang="ru-RU" sz="2400" b="1" dirty="0" smtClean="0">
              <a:solidFill>
                <a:srgbClr val="3333CC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сочные 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до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50 - 60 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% </a:t>
            </a:r>
            <a:endParaRPr lang="ru-RU" sz="2400" b="1" dirty="0">
              <a:solidFill>
                <a:srgbClr val="3333CC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конц</a:t>
            </a:r>
            <a:r>
              <a:rPr lang="ru-RU" sz="2400" b="1" dirty="0" smtClean="0">
                <a:solidFill>
                  <a:srgbClr val="000099"/>
                </a:solidFill>
              </a:rPr>
              <a:t>ентрированные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 до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20 – 35 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%</a:t>
            </a:r>
            <a:r>
              <a:rPr lang="ru-RU" sz="2400" b="1" dirty="0" smtClean="0">
                <a:solidFill>
                  <a:srgbClr val="3333CC"/>
                </a:solidFill>
              </a:rPr>
              <a:t> </a:t>
            </a:r>
            <a:endParaRPr lang="ru-RU" sz="2400" b="1" dirty="0">
              <a:solidFill>
                <a:srgbClr val="3333CC"/>
              </a:solidFill>
            </a:endParaRPr>
          </a:p>
          <a:p>
            <a:pPr marL="0" indent="0" algn="ctr" eaLnBrk="1" hangingPunct="1">
              <a:buNone/>
              <a:defRPr/>
            </a:pPr>
            <a:endParaRPr lang="ru-RU" sz="2400" b="1" dirty="0">
              <a:solidFill>
                <a:srgbClr val="3333CC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ru-RU" sz="3200" b="1" dirty="0">
                <a:solidFill>
                  <a:srgbClr val="3333CC"/>
                </a:solidFill>
              </a:rPr>
              <a:t>На </a:t>
            </a:r>
            <a:r>
              <a:rPr lang="ru-RU" sz="3200" b="1" dirty="0">
                <a:solidFill>
                  <a:srgbClr val="336600"/>
                </a:solidFill>
              </a:rPr>
              <a:t>летний</a:t>
            </a:r>
            <a:r>
              <a:rPr lang="ru-RU" sz="3200" b="1" dirty="0">
                <a:solidFill>
                  <a:srgbClr val="3333CC"/>
                </a:solidFill>
              </a:rPr>
              <a:t> период</a:t>
            </a:r>
          </a:p>
          <a:p>
            <a:pPr marL="0" indent="0" eaLnBrk="1" hangingPunct="1">
              <a:buNone/>
              <a:defRPr/>
            </a:pP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трав</a:t>
            </a:r>
            <a:r>
              <a:rPr lang="ru-RU" sz="2400" b="1" dirty="0" smtClean="0">
                <a:solidFill>
                  <a:srgbClr val="3333CC"/>
                </a:solidFill>
              </a:rPr>
              <a:t>а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CC"/>
                </a:solidFill>
              </a:rPr>
              <a:t>до </a:t>
            </a:r>
            <a:r>
              <a:rPr lang="ru-RU" sz="2400" b="1" dirty="0">
                <a:solidFill>
                  <a:srgbClr val="FF0000"/>
                </a:solidFill>
              </a:rPr>
              <a:t>75 </a:t>
            </a:r>
            <a:r>
              <a:rPr lang="ru-RU" sz="2400" b="1" dirty="0">
                <a:solidFill>
                  <a:srgbClr val="3333CC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80 </a:t>
            </a:r>
            <a:r>
              <a:rPr lang="ru-RU" sz="2400" b="1" dirty="0">
                <a:solidFill>
                  <a:srgbClr val="3333CC"/>
                </a:solidFill>
                <a:cs typeface="Times New Roman" pitchFamily="18" charset="0"/>
              </a:rPr>
              <a:t>%, </a:t>
            </a:r>
            <a:endParaRPr lang="ru-RU" sz="2400" b="1" dirty="0">
              <a:solidFill>
                <a:srgbClr val="3333CC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ru-RU" sz="2400" b="1" dirty="0" err="1" smtClean="0">
                <a:solidFill>
                  <a:srgbClr val="3333CC"/>
                </a:solidFill>
                <a:cs typeface="Times New Roman" pitchFamily="18" charset="0"/>
              </a:rPr>
              <a:t>концкорма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CC"/>
                </a:solidFill>
              </a:rPr>
              <a:t>до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20 - 25 </a:t>
            </a:r>
            <a:r>
              <a:rPr lang="ru-RU" sz="2400" b="1" dirty="0" smtClean="0">
                <a:solidFill>
                  <a:srgbClr val="3333CC"/>
                </a:solidFill>
                <a:cs typeface="Times New Roman" pitchFamily="18" charset="0"/>
              </a:rPr>
              <a:t>%</a:t>
            </a:r>
            <a:endParaRPr lang="ru-RU" sz="24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188640"/>
            <a:ext cx="4352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СХЕМА ЗЕЛЕНОГО КОНВЕЙЕРА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361065"/>
              </p:ext>
            </p:extLst>
          </p:nvPr>
        </p:nvGraphicFramePr>
        <p:xfrm>
          <a:off x="251520" y="764704"/>
          <a:ext cx="8712969" cy="6007806"/>
        </p:xfrm>
        <a:graphic>
          <a:graphicData uri="http://schemas.openxmlformats.org/drawingml/2006/table">
            <a:tbl>
              <a:tblPr/>
              <a:tblGrid>
                <a:gridCol w="442812"/>
                <a:gridCol w="5518864"/>
                <a:gridCol w="1496118"/>
                <a:gridCol w="1255175"/>
              </a:tblGrid>
              <a:tr h="7804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НАБОР КУЛЬТУР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СЕВА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ОЗИМАЯ СУРЕПИЦА,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ОЗИМАЯ РОЖЬ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30.04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ОЗИМЫЙ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 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ИВАНО-ФРАНКОВСКИЙ/,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ОЗИМАЯ ПШЕНИЦА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6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ОЗИМЫЙ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 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ДУБЛИНСКИЙ/, ОЗИМАЯ ПШЕНИЦА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20.05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ТРИТИКАЛЕ, ВИКА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МНОГОЛЕТНИЕ БОБОВО-ЗЛАКОВЫЕ ТРАВЫ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ПРОШЛЫХ ЛЕТ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ЯЧМЕНЬ, ОВЕС /ЗЕРНОВ. НАПРАВ./ ГОРОХ, РЕДЬКА МАСЛОНИЧНАЯ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5.04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 /ЗЕЛЕНЫЙ/, ЯРОВОЙ РАПС, ГОРОХ КОРМ., ПОДСОЛНЕЧНИК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5.04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25.06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ПОДСОЛНЕЧНИК, ГОРОХ КОРМОВОЙ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10.04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10.07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6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СУДАНСКАЯ ТРАВА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10.04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10.07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6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КУКУРУЗА, СУДАНКА,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СРОК СЕВА/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25.04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31.07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6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КУКУРУЗА, СУДАНКА,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СРОК СЕВА/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25.08</a:t>
                      </a:r>
                    </a:p>
                  </a:txBody>
                  <a:tcPr marL="82332" marR="82332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9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112" y="548680"/>
            <a:ext cx="6115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СХЕМА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ЗЕЛЕНОГО КОНВЕЙЕРА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(продолжение)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457249"/>
              </p:ext>
            </p:extLst>
          </p:nvPr>
        </p:nvGraphicFramePr>
        <p:xfrm>
          <a:off x="685800" y="1340771"/>
          <a:ext cx="7772061" cy="5104928"/>
        </p:xfrm>
        <a:graphic>
          <a:graphicData uri="http://schemas.openxmlformats.org/drawingml/2006/table">
            <a:tbl>
              <a:tblPr/>
              <a:tblGrid>
                <a:gridCol w="592489"/>
                <a:gridCol w="4725390"/>
                <a:gridCol w="1334552"/>
                <a:gridCol w="1119630"/>
              </a:tblGrid>
              <a:tr h="9991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НАБОР КУЛЬТУР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СЕВА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59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ПОУКОСНЫЕ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СУДАНСКАЯ ТРАВА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20-25.05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1.08-15.08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КУКУРУЗА, СОРГО, ПОДСОЛНЕЧНИК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5-15.05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26.08-15.09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КУКУРУЗА, СУДАНКА /ДВА СРОКА/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20.05-10.06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16.09-15.10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59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ПОЖНИВНЫЕ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КУКУРУЗА, ПОДСОЛНЕЧНИК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15-20.07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15.09-30.09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ОВЕС, РЕДЬКА МАСЛ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НИЧНАЯ,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СРОК СЕВА/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20.07-25.07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15.09-30.09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ОВЕС, РЕДЬКА МАСЛ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НИЧНАЯ, ПОДСОЛНЕЧНИК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25.07-1.08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1.10-30.10</a:t>
                      </a:r>
                    </a:p>
                  </a:txBody>
                  <a:tcPr marL="82936" marR="82936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6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altLang="ru-RU" sz="1600" dirty="0">
                <a:solidFill>
                  <a:srgbClr val="990000"/>
                </a:solidFill>
              </a:rPr>
              <a:t>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дойной коровы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22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кг</a:t>
            </a:r>
            <a:r>
              <a:rPr lang="ru-RU" altLang="ru-RU" sz="1600" dirty="0">
                <a:solidFill>
                  <a:srgbClr val="990000"/>
                </a:solidFill>
              </a:rPr>
              <a:t>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90596"/>
              </p:ext>
            </p:extLst>
          </p:nvPr>
        </p:nvGraphicFramePr>
        <p:xfrm>
          <a:off x="143669" y="1290862"/>
          <a:ext cx="8856662" cy="4370386"/>
        </p:xfrm>
        <a:graphic>
          <a:graphicData uri="http://schemas.openxmlformats.org/drawingml/2006/table">
            <a:tbl>
              <a:tblPr/>
              <a:tblGrid>
                <a:gridCol w="1762125">
                  <a:extLst>
                    <a:ext uri="{9D8B030D-6E8A-4147-A177-3AD203B41FA5}"/>
                  </a:extLst>
                </a:gridCol>
                <a:gridCol w="525462">
                  <a:extLst>
                    <a:ext uri="{9D8B030D-6E8A-4147-A177-3AD203B41FA5}"/>
                  </a:extLst>
                </a:gridCol>
                <a:gridCol w="517525">
                  <a:extLst>
                    <a:ext uri="{9D8B030D-6E8A-4147-A177-3AD203B41FA5}"/>
                  </a:extLst>
                </a:gridCol>
                <a:gridCol w="515938">
                  <a:extLst>
                    <a:ext uri="{9D8B030D-6E8A-4147-A177-3AD203B41FA5}"/>
                  </a:extLst>
                </a:gridCol>
                <a:gridCol w="590550">
                  <a:extLst>
                    <a:ext uri="{9D8B030D-6E8A-4147-A177-3AD203B41FA5}"/>
                  </a:extLst>
                </a:gridCol>
                <a:gridCol w="517525">
                  <a:extLst>
                    <a:ext uri="{9D8B030D-6E8A-4147-A177-3AD203B41FA5}"/>
                  </a:extLst>
                </a:gridCol>
                <a:gridCol w="663575">
                  <a:extLst>
                    <a:ext uri="{9D8B030D-6E8A-4147-A177-3AD203B41FA5}"/>
                  </a:extLst>
                </a:gridCol>
                <a:gridCol w="719137">
                  <a:extLst>
                    <a:ext uri="{9D8B030D-6E8A-4147-A177-3AD203B41FA5}"/>
                  </a:extLst>
                </a:gridCol>
                <a:gridCol w="649288">
                  <a:extLst>
                    <a:ext uri="{9D8B030D-6E8A-4147-A177-3AD203B41FA5}"/>
                  </a:extLst>
                </a:gridCol>
                <a:gridCol w="612775">
                  <a:extLst>
                    <a:ext uri="{9D8B030D-6E8A-4147-A177-3AD203B41FA5}"/>
                  </a:extLst>
                </a:gridCol>
                <a:gridCol w="558800">
                  <a:extLst>
                    <a:ext uri="{9D8B030D-6E8A-4147-A177-3AD203B41FA5}"/>
                  </a:extLst>
                </a:gridCol>
                <a:gridCol w="631825">
                  <a:extLst>
                    <a:ext uri="{9D8B030D-6E8A-4147-A177-3AD203B41FA5}"/>
                  </a:extLst>
                </a:gridCol>
                <a:gridCol w="592137">
                  <a:extLst>
                    <a:ext uri="{9D8B030D-6E8A-4147-A177-3AD203B41FA5}"/>
                  </a:extLst>
                </a:gridCol>
              </a:tblGrid>
              <a:tr h="963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энер-гия,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клетчат-ка,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0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03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90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8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96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29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23850" y="5971182"/>
            <a:ext cx="856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1. Подготовить таблицу для выполнения задания</a:t>
            </a:r>
            <a:endParaRPr lang="ru-RU" altLang="ru-RU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88712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altLang="ru-RU" sz="1600" dirty="0">
                <a:solidFill>
                  <a:srgbClr val="990000"/>
                </a:solidFill>
              </a:rPr>
              <a:t>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дойной коров на зимний период</a:t>
            </a:r>
          </a:p>
          <a:p>
            <a:pPr algn="ctr" eaLnBrk="1" hangingPunct="1"/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alt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суточный удой </a:t>
            </a:r>
            <a:r>
              <a:rPr lang="ru-RU" alt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22 кг</a:t>
            </a:r>
            <a:r>
              <a:rPr lang="ru-RU" altLang="ru-RU" sz="1600" dirty="0">
                <a:solidFill>
                  <a:srgbClr val="990000"/>
                </a:solidFill>
              </a:rPr>
              <a:t>)</a:t>
            </a:r>
          </a:p>
        </p:txBody>
      </p:sp>
      <p:graphicFrame>
        <p:nvGraphicFramePr>
          <p:cNvPr id="5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146020"/>
              </p:ext>
            </p:extLst>
          </p:nvPr>
        </p:nvGraphicFramePr>
        <p:xfrm>
          <a:off x="584200" y="2174875"/>
          <a:ext cx="7994650" cy="32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Двоичный лист" r:id="rId3" imgW="7840987" imgH="3147120" progId="Excel.SheetBinaryMacroEnabled.12">
                  <p:embed/>
                </p:oleObj>
              </mc:Choice>
              <mc:Fallback>
                <p:oleObj name="Двоичный лист" r:id="rId3" imgW="7840987" imgH="3147120" progId="Excel.SheetBinaryMacroEnabled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174875"/>
                        <a:ext cx="7994650" cy="320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95288" y="6102350"/>
            <a:ext cx="8424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2. Выбрать корма для рациона!</a:t>
            </a:r>
            <a:endParaRPr lang="ru-RU" altLang="ru-RU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1487</Words>
  <Application>Microsoft Office PowerPoint</Application>
  <PresentationFormat>Экран (4:3)</PresentationFormat>
  <Paragraphs>232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Оформление по умолчанию</vt:lpstr>
      <vt:lpstr>Лист</vt:lpstr>
      <vt:lpstr>Двоичный лист</vt:lpstr>
      <vt:lpstr>Лист Microsoft Excel</vt:lpstr>
      <vt:lpstr>КОРМЛЕНИЕ ДОЙНЫХ КОРОВ</vt:lpstr>
      <vt:lpstr> ЦЕЛЬ ЗАНЯТИЯ - ОСВОИТЬ МЕТОДИКУ СОСТАВЛЕНИЯ И АНАЛИЗА КОРМОВЫХ РАЦИОНОВ ДЛЯ ДОЙНЫХ КОРОВ В СУХОСТОЙНЫЙ ПЕРИОД</vt:lpstr>
      <vt:lpstr>На 1 ЭКЕ требуется</vt:lpstr>
      <vt:lpstr>КОРМА</vt:lpstr>
      <vt:lpstr>СТРУКТУРА РАЦИОНА</vt:lpstr>
      <vt:lpstr>СХЕМА ЗЕЛЕНОГО КОНВЕЙЕРА</vt:lpstr>
      <vt:lpstr>СХЕМА ЗЕЛЕНОГО КОНВЕЙЕРА (продолжение)</vt:lpstr>
      <vt:lpstr>Рацион для дойной коровы на зимний период  (живая масса 500 кг, суточный удой 22 кг)</vt:lpstr>
      <vt:lpstr>Рацион для дойной коров на зимний период  (живая масса 500 кг, суточный удой 22 кг)</vt:lpstr>
      <vt:lpstr>Рацион для дойной коров на зимний период  (живая масса 500 кг, суточный удой 22 кг)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11. Анализ рациона: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Зоогигиена 105</dc:creator>
  <cp:lastModifiedBy>Мария</cp:lastModifiedBy>
  <cp:revision>202</cp:revision>
  <dcterms:created xsi:type="dcterms:W3CDTF">1601-01-01T00:00:00Z</dcterms:created>
  <dcterms:modified xsi:type="dcterms:W3CDTF">2021-11-03T07:23:27Z</dcterms:modified>
</cp:coreProperties>
</file>